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-488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17/2/21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731838"/>
            <a:ext cx="9144000" cy="2387600"/>
          </a:xfrm>
        </p:spPr>
        <p:txBody>
          <a:bodyPr/>
          <a:lstStyle/>
          <a:p>
            <a:r>
              <a:rPr lang="en-US" altLang="zh-CN" dirty="0" smtClean="0"/>
              <a:t> </a:t>
            </a:r>
            <a:r>
              <a:rPr lang="zh-CN" altLang="en-US" dirty="0"/>
              <a:t>叶圣陶的二三事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z="4800">
                <a:solidFill>
                  <a:srgbClr val="00B0F0"/>
                </a:solidFill>
              </a:rPr>
              <a:t>张中行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4000"/>
              <a:t>6.</a:t>
            </a:r>
            <a:r>
              <a:rPr lang="zh-CN" altLang="en-US" sz="4000"/>
              <a:t>文字方面：帮助吕叔湘、和我共同修润课文；日常交往：热忱礼貌地送客、复信给我。以上看出叶先生</a:t>
            </a:r>
            <a:r>
              <a:rPr lang="en-US" altLang="zh-CN" sz="4000"/>
              <a:t>“</a:t>
            </a:r>
            <a:r>
              <a:rPr lang="zh-CN" altLang="en-US" sz="4000"/>
              <a:t>待人厚</a:t>
            </a:r>
            <a:r>
              <a:rPr lang="en-US" altLang="zh-CN" sz="4000"/>
              <a:t>”</a:t>
            </a:r>
            <a:r>
              <a:rPr lang="zh-CN" altLang="en-US" sz="4000"/>
              <a:t>。作文、做人力求完美，以身作则，鞠躬尽瘁。以上看出叶先生</a:t>
            </a:r>
            <a:r>
              <a:rPr lang="en-US" altLang="zh-CN" sz="4000"/>
              <a:t>“</a:t>
            </a:r>
            <a:r>
              <a:rPr lang="zh-CN" altLang="en-US" sz="4000"/>
              <a:t>律己严</a:t>
            </a:r>
            <a:r>
              <a:rPr lang="en-US" altLang="zh-CN" sz="4000"/>
              <a:t>”</a:t>
            </a:r>
            <a:r>
              <a:rPr lang="zh-CN" altLang="en-US" sz="4000"/>
              <a:t>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第二课时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/>
              <a:t>出示知识点：</a:t>
            </a:r>
          </a:p>
          <a:p>
            <a:endParaRPr lang="en-US" altLang="zh-CN" sz="4000"/>
          </a:p>
          <a:p>
            <a:r>
              <a:rPr lang="en-US" altLang="zh-CN" sz="4000"/>
              <a:t>1.</a:t>
            </a:r>
            <a:r>
              <a:rPr lang="zh-CN" altLang="en-US" sz="4000"/>
              <a:t>领会本文行文平易、内涵深厚的写作特点</a:t>
            </a:r>
          </a:p>
          <a:p>
            <a:r>
              <a:rPr lang="en-US" altLang="zh-CN" sz="4000"/>
              <a:t>2.</a:t>
            </a:r>
            <a:r>
              <a:rPr lang="zh-CN" altLang="en-US" sz="4000"/>
              <a:t>掌握本文对人物以小见大的刻画方法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9320" y="99695"/>
            <a:ext cx="10515600" cy="702945"/>
          </a:xfrm>
        </p:spPr>
        <p:txBody>
          <a:bodyPr>
            <a:normAutofit fontScale="90000"/>
          </a:bodyPr>
          <a:lstStyle/>
          <a:p>
            <a:r>
              <a:rPr lang="zh-CN" altLang="en-US"/>
              <a:t>合作探究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9065" y="628650"/>
            <a:ext cx="11913235" cy="4351655"/>
          </a:xfrm>
        </p:spPr>
        <p:txBody>
          <a:bodyPr>
            <a:noAutofit/>
          </a:bodyPr>
          <a:lstStyle/>
          <a:p>
            <a:r>
              <a:rPr lang="en-US" altLang="zh-CN" sz="3200"/>
              <a:t>1.</a:t>
            </a:r>
            <a:r>
              <a:rPr lang="zh-CN" altLang="en-US" sz="3200"/>
              <a:t>作者在第</a:t>
            </a:r>
            <a:r>
              <a:rPr lang="en-US" altLang="zh-CN" sz="3200"/>
              <a:t>1</a:t>
            </a:r>
            <a:r>
              <a:rPr lang="zh-CN" altLang="en-US" sz="3200"/>
              <a:t>段说</a:t>
            </a:r>
            <a:r>
              <a:rPr lang="en-US" altLang="zh-CN" sz="3200"/>
              <a:t>“</a:t>
            </a:r>
            <a:r>
              <a:rPr lang="zh-CN" altLang="en-US" sz="3200"/>
              <a:t>心里立即罩上双层的悲哀</a:t>
            </a:r>
            <a:r>
              <a:rPr lang="en-US" altLang="zh-CN" sz="3200"/>
              <a:t>”</a:t>
            </a:r>
            <a:r>
              <a:rPr lang="zh-CN" altLang="en-US" sz="3200"/>
              <a:t>，这</a:t>
            </a:r>
            <a:r>
              <a:rPr lang="en-US" altLang="zh-CN" sz="3200"/>
              <a:t>“</a:t>
            </a:r>
            <a:r>
              <a:rPr lang="zh-CN" altLang="en-US" sz="3200"/>
              <a:t>双层的悲哀</a:t>
            </a:r>
            <a:r>
              <a:rPr lang="en-US" altLang="zh-CN" sz="3200"/>
              <a:t>”</a:t>
            </a:r>
            <a:r>
              <a:rPr lang="zh-CN" altLang="en-US" sz="3200"/>
              <a:t>的含义是什么？</a:t>
            </a:r>
          </a:p>
          <a:p>
            <a:r>
              <a:rPr lang="en-US" altLang="zh-CN" sz="3200">
                <a:solidFill>
                  <a:srgbClr val="00B0F0"/>
                </a:solidFill>
              </a:rPr>
              <a:t>“</a:t>
            </a:r>
            <a:r>
              <a:rPr lang="zh-CN" altLang="en-US" sz="3200">
                <a:solidFill>
                  <a:srgbClr val="00B0F0"/>
                </a:solidFill>
              </a:rPr>
              <a:t>双层的悲哀</a:t>
            </a:r>
            <a:r>
              <a:rPr lang="en-US" altLang="zh-CN" sz="3200">
                <a:solidFill>
                  <a:srgbClr val="00B0F0"/>
                </a:solidFill>
              </a:rPr>
              <a:t>”</a:t>
            </a:r>
            <a:r>
              <a:rPr lang="zh-CN" altLang="en-US" sz="3200">
                <a:solidFill>
                  <a:srgbClr val="00B0F0"/>
                </a:solidFill>
              </a:rPr>
              <a:t>的含义是：旧年将去，叶老去世。</a:t>
            </a:r>
          </a:p>
          <a:p>
            <a:r>
              <a:rPr lang="en-US" altLang="zh-CN" sz="3200"/>
              <a:t>2.</a:t>
            </a:r>
            <a:r>
              <a:rPr lang="zh-CN" altLang="en-US" sz="3200"/>
              <a:t>叶圣陶先生说：</a:t>
            </a:r>
            <a:r>
              <a:rPr lang="en-US" altLang="zh-CN" sz="3200"/>
              <a:t>“</a:t>
            </a:r>
            <a:r>
              <a:rPr lang="zh-CN" altLang="en-US" sz="3200"/>
              <a:t>写成文章，在这间房里念，要让那间房里的人听着，是说话，不是念稿，才算及了格。</a:t>
            </a:r>
            <a:r>
              <a:rPr lang="en-US" altLang="zh-CN" sz="3200"/>
              <a:t>”</a:t>
            </a:r>
            <a:r>
              <a:rPr lang="zh-CN" altLang="en-US" sz="3200"/>
              <a:t>怎样理解这种</a:t>
            </a:r>
            <a:r>
              <a:rPr lang="en-US" altLang="zh-CN" sz="3200"/>
              <a:t>“</a:t>
            </a:r>
            <a:r>
              <a:rPr lang="zh-CN" altLang="en-US" sz="3200"/>
              <a:t>写话</a:t>
            </a:r>
            <a:r>
              <a:rPr lang="en-US" altLang="zh-CN" sz="3200"/>
              <a:t>”</a:t>
            </a:r>
            <a:r>
              <a:rPr lang="zh-CN" altLang="en-US" sz="3200"/>
              <a:t>的主张？本文具有这样的</a:t>
            </a:r>
            <a:r>
              <a:rPr lang="en-US" altLang="zh-CN" sz="3200"/>
              <a:t>“</a:t>
            </a:r>
            <a:r>
              <a:rPr lang="zh-CN" altLang="en-US" sz="3200"/>
              <a:t>写话</a:t>
            </a:r>
            <a:r>
              <a:rPr lang="en-US" altLang="zh-CN" sz="3200"/>
              <a:t>”</a:t>
            </a:r>
            <a:r>
              <a:rPr lang="zh-CN" altLang="en-US" sz="3200"/>
              <a:t>风格吗？</a:t>
            </a:r>
          </a:p>
          <a:p>
            <a:r>
              <a:rPr lang="zh-CN" altLang="en-US" sz="3200">
                <a:solidFill>
                  <a:srgbClr val="00B0F0"/>
                </a:solidFill>
              </a:rPr>
              <a:t>第一问：叶圣陶先生写话的风格：平易自然，鲜明简洁，细致恳切，念着顺口，听着悦耳，说像话还不够，其实就是</a:t>
            </a:r>
            <a:r>
              <a:rPr lang="en-US" altLang="zh-CN" sz="3200">
                <a:solidFill>
                  <a:srgbClr val="00B0F0"/>
                </a:solidFill>
              </a:rPr>
              <a:t>“</a:t>
            </a:r>
            <a:r>
              <a:rPr lang="zh-CN" altLang="en-US" sz="3200">
                <a:solidFill>
                  <a:srgbClr val="00B0F0"/>
                </a:solidFill>
              </a:rPr>
              <a:t>话</a:t>
            </a:r>
            <a:r>
              <a:rPr lang="en-US" altLang="zh-CN" sz="3200">
                <a:solidFill>
                  <a:srgbClr val="00B0F0"/>
                </a:solidFill>
              </a:rPr>
              <a:t>”</a:t>
            </a:r>
            <a:r>
              <a:rPr lang="zh-CN" altLang="en-US" sz="3200">
                <a:solidFill>
                  <a:srgbClr val="00B0F0"/>
                </a:solidFill>
              </a:rPr>
              <a:t>。此外，还特别重视</a:t>
            </a:r>
            <a:r>
              <a:rPr lang="en-US" altLang="zh-CN" sz="3200">
                <a:solidFill>
                  <a:srgbClr val="00B0F0"/>
                </a:solidFill>
              </a:rPr>
              <a:t>“</a:t>
            </a:r>
            <a:r>
              <a:rPr lang="zh-CN" altLang="en-US" sz="3200">
                <a:solidFill>
                  <a:srgbClr val="00B0F0"/>
                </a:solidFill>
              </a:rPr>
              <a:t>简洁</a:t>
            </a:r>
            <a:r>
              <a:rPr lang="en-US" altLang="zh-CN" sz="3200">
                <a:solidFill>
                  <a:srgbClr val="00B0F0"/>
                </a:solidFill>
              </a:rPr>
              <a:t>”</a:t>
            </a:r>
            <a:r>
              <a:rPr lang="zh-CN" altLang="en-US" sz="3200">
                <a:solidFill>
                  <a:srgbClr val="00B0F0"/>
                </a:solidFill>
              </a:rPr>
              <a:t>。</a:t>
            </a:r>
          </a:p>
          <a:p>
            <a:r>
              <a:rPr lang="zh-CN" altLang="en-US" sz="3200">
                <a:solidFill>
                  <a:srgbClr val="00B0F0"/>
                </a:solidFill>
              </a:rPr>
              <a:t>第二问：本文堪称实践叶先生语文主张的一个范例。其态度诚恳，叙述平实，语言朴素，所写正是简明而有条理的口头语，同时又不失其深致。但因作者并非空泛地叙议，而是通过一件件具体事例来再现人物，所以仍有鲜明的形象性和动人的情感力量。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91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以小见大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0115" y="845185"/>
            <a:ext cx="10515600" cy="921385"/>
          </a:xfrm>
        </p:spPr>
        <p:txBody>
          <a:bodyPr>
            <a:noAutofit/>
          </a:bodyPr>
          <a:lstStyle/>
          <a:p>
            <a:r>
              <a:rPr lang="zh-CN" altLang="en-US" sz="4000"/>
              <a:t>在人物刻画方面：用具体的典型事例进行记叙，以小见大，凸显出人物的精神风貌。</a:t>
            </a:r>
          </a:p>
          <a:p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948690" y="2284730"/>
            <a:ext cx="10497185" cy="4419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ea"/>
                <a:cs typeface="+mj-cs"/>
              </a:rPr>
              <a:t>总结：</a:t>
            </a:r>
            <a:endParaRPr lang="zh-CN" altLang="en-US" sz="4000"/>
          </a:p>
          <a:p>
            <a:r>
              <a:rPr lang="zh-CN" altLang="en-US" sz="4000"/>
              <a:t>         作者通过一些典型事例让我们看到了一个躬行君子、堪为师表的忠厚长者独具而可贵的精神风貌。宽以待人，严于律己，叶圣陶先生做到了，我们能做到吗？通过本文的学习，希望同学们在今后的学习和生活中学习叶先生的品格，宽厚做人，严格要求自己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61290"/>
            <a:ext cx="10515600" cy="662940"/>
          </a:xfrm>
        </p:spPr>
        <p:txBody>
          <a:bodyPr>
            <a:normAutofit fontScale="90000"/>
          </a:bodyPr>
          <a:lstStyle/>
          <a:p>
            <a:r>
              <a:rPr lang="zh-CN" altLang="en-US"/>
              <a:t>检测知识点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0115" y="885825"/>
            <a:ext cx="10515600" cy="4351338"/>
          </a:xfrm>
        </p:spPr>
        <p:txBody>
          <a:bodyPr>
            <a:noAutofit/>
          </a:bodyPr>
          <a:lstStyle/>
          <a:p>
            <a:r>
              <a:rPr lang="zh-CN" altLang="en-US" sz="3600"/>
              <a:t>你来当回叶圣陶先生，阅读下面一段话回答问题</a:t>
            </a:r>
          </a:p>
          <a:p>
            <a:r>
              <a:rPr lang="en-US" altLang="zh-CN" sz="3600"/>
              <a:t>1.</a:t>
            </a:r>
            <a:r>
              <a:rPr lang="zh-CN" altLang="en-US" sz="3600"/>
              <a:t>升入初中以来，王强的学习成绩直线上升。</a:t>
            </a:r>
            <a:r>
              <a:rPr lang="en-US" altLang="zh-CN" sz="3600"/>
              <a:t>2.</a:t>
            </a:r>
            <a:r>
              <a:rPr lang="zh-CN" altLang="en-US" sz="3600"/>
              <a:t>于是李文就问王强有什么诀窍？</a:t>
            </a:r>
            <a:r>
              <a:rPr lang="en-US" altLang="zh-CN" sz="3600"/>
              <a:t>3.</a:t>
            </a:r>
            <a:r>
              <a:rPr lang="zh-CN" altLang="en-US" sz="3600"/>
              <a:t>王强回答说：</a:t>
            </a:r>
            <a:r>
              <a:rPr lang="en-US" altLang="zh-CN" sz="3600"/>
              <a:t>“</a:t>
            </a:r>
            <a:r>
              <a:rPr lang="zh-CN" altLang="en-US" sz="3600"/>
              <a:t>能否科学地安排复习计划是提高复习效率的关键。</a:t>
            </a:r>
            <a:r>
              <a:rPr lang="en-US" altLang="zh-CN" sz="3600"/>
              <a:t>”4.</a:t>
            </a:r>
            <a:r>
              <a:rPr lang="zh-CN" altLang="en-US" sz="3600"/>
              <a:t>经过王强的指点，使李文恍然大悟。</a:t>
            </a:r>
          </a:p>
          <a:p>
            <a:r>
              <a:rPr lang="zh-CN" altLang="en-US" sz="3600"/>
              <a:t>（</a:t>
            </a:r>
            <a:r>
              <a:rPr lang="en-US" altLang="zh-CN" sz="3600"/>
              <a:t>1</a:t>
            </a:r>
            <a:r>
              <a:rPr lang="zh-CN" altLang="en-US" sz="3600"/>
              <a:t>）前两句话中，有一处标点使用有误，改正方法是：</a:t>
            </a:r>
            <a:r>
              <a:rPr lang="en-US" altLang="zh-CN" sz="3600"/>
              <a:t>_______________________________</a:t>
            </a:r>
          </a:p>
          <a:p>
            <a:r>
              <a:rPr lang="zh-CN" altLang="en-US" sz="3600"/>
              <a:t>（</a:t>
            </a:r>
            <a:r>
              <a:rPr lang="en-US" altLang="zh-CN" sz="3600"/>
              <a:t>2</a:t>
            </a:r>
            <a:r>
              <a:rPr lang="zh-CN" altLang="en-US" sz="3600"/>
              <a:t>）后两句都有毛病，应分别改正为</a:t>
            </a:r>
            <a:r>
              <a:rPr lang="en-US" altLang="zh-CN" sz="3600"/>
              <a:t>___________________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9745" y="5665470"/>
            <a:ext cx="10935970" cy="107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（</a:t>
            </a:r>
            <a:r>
              <a:rPr lang="en-US" altLang="zh-CN" sz="3200"/>
              <a:t>1</a:t>
            </a:r>
            <a:r>
              <a:rPr lang="zh-CN" altLang="en-US" sz="3200"/>
              <a:t>）</a:t>
            </a:r>
            <a:r>
              <a:rPr lang="en-US" altLang="zh-CN" sz="3200"/>
              <a:t>“</a:t>
            </a:r>
            <a:r>
              <a:rPr lang="zh-CN" altLang="en-US" sz="3200"/>
              <a:t>？</a:t>
            </a:r>
            <a:r>
              <a:rPr lang="en-US" altLang="zh-CN" sz="3200"/>
              <a:t>”</a:t>
            </a:r>
            <a:r>
              <a:rPr lang="zh-CN" altLang="en-US" sz="3200"/>
              <a:t>改为</a:t>
            </a:r>
            <a:r>
              <a:rPr lang="en-US" altLang="zh-CN" sz="3200"/>
              <a:t>“</a:t>
            </a:r>
            <a:r>
              <a:rPr lang="zh-CN" altLang="en-US" sz="3200"/>
              <a:t>。</a:t>
            </a:r>
            <a:r>
              <a:rPr lang="en-US" altLang="zh-CN" sz="3200"/>
              <a:t>”</a:t>
            </a:r>
            <a:r>
              <a:rPr lang="zh-CN" altLang="en-US" sz="3200"/>
              <a:t>（</a:t>
            </a:r>
            <a:r>
              <a:rPr lang="en-US" altLang="zh-CN" sz="3200"/>
              <a:t>2</a:t>
            </a:r>
            <a:r>
              <a:rPr lang="zh-CN" altLang="en-US" sz="3200"/>
              <a:t>）第</a:t>
            </a:r>
            <a:r>
              <a:rPr lang="en-US" altLang="zh-CN" sz="3200"/>
              <a:t>3</a:t>
            </a:r>
            <a:r>
              <a:rPr lang="zh-CN" altLang="en-US" sz="3200"/>
              <a:t>句去掉</a:t>
            </a:r>
            <a:r>
              <a:rPr lang="en-US" altLang="zh-CN" sz="3200"/>
              <a:t>“</a:t>
            </a:r>
            <a:r>
              <a:rPr lang="zh-CN" altLang="en-US" sz="3200"/>
              <a:t>能否</a:t>
            </a:r>
            <a:r>
              <a:rPr lang="en-US" altLang="zh-CN" sz="3200"/>
              <a:t>”</a:t>
            </a:r>
            <a:r>
              <a:rPr lang="zh-CN" altLang="en-US" sz="3200"/>
              <a:t>或在</a:t>
            </a:r>
            <a:r>
              <a:rPr lang="en-US" altLang="zh-CN" sz="3200"/>
              <a:t>“</a:t>
            </a:r>
            <a:r>
              <a:rPr lang="zh-CN" altLang="en-US" sz="3200"/>
              <a:t>是</a:t>
            </a:r>
            <a:r>
              <a:rPr lang="en-US" altLang="zh-CN" sz="3200"/>
              <a:t>”</a:t>
            </a:r>
            <a:r>
              <a:rPr lang="zh-CN" altLang="en-US" sz="3200"/>
              <a:t>后加</a:t>
            </a:r>
            <a:r>
              <a:rPr lang="en-US" altLang="zh-CN" sz="3200"/>
              <a:t>“</a:t>
            </a:r>
            <a:r>
              <a:rPr lang="zh-CN" altLang="en-US" sz="3200"/>
              <a:t>能否</a:t>
            </a:r>
            <a:r>
              <a:rPr lang="en-US" altLang="zh-CN" sz="3200"/>
              <a:t>”</a:t>
            </a:r>
            <a:r>
              <a:rPr lang="zh-CN" altLang="en-US" sz="3200"/>
              <a:t>；第</a:t>
            </a:r>
            <a:r>
              <a:rPr lang="en-US" altLang="zh-CN" sz="3200"/>
              <a:t>4</a:t>
            </a:r>
            <a:r>
              <a:rPr lang="zh-CN" altLang="en-US" sz="3200"/>
              <a:t>句去掉</a:t>
            </a:r>
            <a:r>
              <a:rPr lang="en-US" altLang="zh-CN" sz="3200"/>
              <a:t>“</a:t>
            </a:r>
            <a:r>
              <a:rPr lang="zh-CN" altLang="en-US" sz="3200"/>
              <a:t>经过</a:t>
            </a:r>
            <a:r>
              <a:rPr lang="en-US" altLang="zh-CN" sz="3200"/>
              <a:t>”</a:t>
            </a:r>
            <a:r>
              <a:rPr lang="zh-CN" altLang="en-US" sz="3200"/>
              <a:t>或</a:t>
            </a:r>
            <a:r>
              <a:rPr lang="en-US" altLang="zh-CN" sz="3200"/>
              <a:t>“</a:t>
            </a:r>
            <a:r>
              <a:rPr lang="zh-CN" altLang="en-US" sz="3200"/>
              <a:t>使</a:t>
            </a:r>
            <a:r>
              <a:rPr lang="en-US" altLang="zh-CN" sz="3200"/>
              <a:t>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第一课时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/>
              <a:t>出示知识点：</a:t>
            </a:r>
          </a:p>
          <a:p>
            <a:r>
              <a:rPr lang="en-US" altLang="zh-CN" sz="4000"/>
              <a:t>1.</a:t>
            </a:r>
            <a:r>
              <a:rPr lang="zh-CN" altLang="en-US" sz="4000"/>
              <a:t>理解文章，掌握文中所记述的叶圣陶先生的过人品质</a:t>
            </a:r>
          </a:p>
          <a:p>
            <a:r>
              <a:rPr lang="en-US" altLang="zh-CN" sz="4000"/>
              <a:t>2.</a:t>
            </a:r>
            <a:r>
              <a:rPr lang="zh-CN" altLang="en-US" sz="4000"/>
              <a:t>领会文中所记叶圣陶先生的语文观点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4940" y="87630"/>
            <a:ext cx="9782810" cy="6331585"/>
          </a:xfrm>
        </p:spPr>
        <p:txBody>
          <a:bodyPr>
            <a:noAutofit/>
          </a:bodyPr>
          <a:lstStyle/>
          <a:p>
            <a:r>
              <a:rPr lang="zh-CN" altLang="en-US" sz="3200" u="sng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叶圣陶</a:t>
            </a:r>
            <a:r>
              <a:rPr lang="zh-CN" altLang="en-US" sz="3200"/>
              <a:t>，原名叶绍钧、字秉臣、圣陶，1894年10月28日生于江苏苏州，现代作家、教育家、文学出版家和社会活动家，有“优秀的语言艺术家”之称。 </a:t>
            </a:r>
          </a:p>
          <a:p>
            <a:r>
              <a:rPr lang="zh-CN" altLang="en-US" sz="3200"/>
              <a:t>1907年，考入草桥中学。1916年，进上海商务印书馆附设尚公学校执教，推出第一个童话故事《稻草人》。1918年，发表第一篇白话小说《春宴琐谭》。1923年，发表长篇小说《倪焕之》。 1949年后，先后出任教育部副部长、人民教育出版社社长和总编、中华全国文学艺术界联合委员会委员、中国作家协会顾问、中央文史研究馆馆长、中华人民共和国全国政协副主席，第一、二、三、四、五届全国人民代表大会常务委员会委员，民进中央主席。1983年当选为第六届全国政协副主席。是第一至四届全国人大代表、第五届全国人大常委，第一届全国政协委员、第五届全国政协常委。 1988年2月16日在北京逝世，享年94岁。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505" y="189865"/>
            <a:ext cx="2178685" cy="47802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94005"/>
            <a:ext cx="7840345" cy="5883275"/>
          </a:xfrm>
        </p:spPr>
        <p:txBody>
          <a:bodyPr>
            <a:normAutofit lnSpcReduction="10000"/>
          </a:bodyPr>
          <a:lstStyle/>
          <a:p>
            <a:r>
              <a:rPr lang="zh-CN" altLang="en-US" sz="3600">
                <a:solidFill>
                  <a:srgbClr val="00B0F0"/>
                </a:solidFill>
              </a:rPr>
              <a:t>张中行</a:t>
            </a:r>
            <a:r>
              <a:rPr lang="zh-CN" altLang="en-US" sz="3600"/>
              <a:t>，原名张璇，学名张璿，河北省香河县河北屯乡石庄(今属天津市武清区河北屯镇)人，著名学者、哲学家、散文家。主要从事语文、古典文学及思想史的研究。曾参加编写《汉语课本》、《古代散文选》等。合作编著有《文言文选读》、《文言读本续编》;编著有《文言常识》、《文言津逮》、《佛教与中国文学》、《负暄琐话》等。是二十世纪末未名湖畔三雅士之一，与季羡林、金克木合称"燕园三老"。季羡林先生称赞他为"高人、逸人、至人、超人"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4120" y="784225"/>
            <a:ext cx="3357245" cy="41262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9955" y="18415"/>
            <a:ext cx="10515600" cy="1325563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000" b="1">
                <a:ln/>
                <a:solidFill>
                  <a:schemeClr val="accent1"/>
                </a:solidFill>
                <a:effectLst/>
              </a:rPr>
              <a:t>整体感知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09955" y="957580"/>
            <a:ext cx="10515600" cy="481965"/>
          </a:xfrm>
        </p:spPr>
        <p:txBody>
          <a:bodyPr>
            <a:noAutofit/>
          </a:bodyPr>
          <a:lstStyle/>
          <a:p>
            <a:r>
              <a:rPr lang="zh-CN" altLang="en-US" sz="3600"/>
              <a:t>速读全文，为文章划分层次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3420" y="1621155"/>
            <a:ext cx="11293475" cy="412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/>
              <a:t>一（</a:t>
            </a:r>
            <a:r>
              <a:rPr lang="en-US" altLang="zh-CN" sz="4400"/>
              <a:t>1</a:t>
            </a:r>
            <a:r>
              <a:rPr lang="zh-CN" altLang="en-US" sz="4400"/>
              <a:t>）：听闻叶圣陶先生逝世心情悲哀</a:t>
            </a:r>
          </a:p>
          <a:p>
            <a:r>
              <a:rPr lang="zh-CN" altLang="en-US" sz="4400"/>
              <a:t>二（</a:t>
            </a:r>
            <a:r>
              <a:rPr lang="en-US" altLang="zh-CN" sz="4400"/>
              <a:t>2</a:t>
            </a:r>
            <a:r>
              <a:rPr lang="zh-CN" altLang="en-US" sz="4400"/>
              <a:t>）：总写叶圣陶先生的品德有过人之处</a:t>
            </a:r>
          </a:p>
          <a:p>
            <a:r>
              <a:rPr lang="zh-CN" altLang="en-US" sz="4400"/>
              <a:t>三（</a:t>
            </a:r>
            <a:r>
              <a:rPr lang="en-US" altLang="zh-CN" sz="4400"/>
              <a:t>3-5</a:t>
            </a:r>
            <a:r>
              <a:rPr lang="zh-CN" altLang="en-US" sz="4400"/>
              <a:t>）：详写叶圣陶先生为人宽厚的一面</a:t>
            </a:r>
          </a:p>
          <a:p>
            <a:r>
              <a:rPr lang="zh-CN" altLang="en-US" sz="4400"/>
              <a:t>四（</a:t>
            </a:r>
            <a:r>
              <a:rPr lang="en-US" altLang="zh-CN" sz="4400"/>
              <a:t>6-8</a:t>
            </a:r>
            <a:r>
              <a:rPr lang="zh-CN" altLang="en-US" sz="4400"/>
              <a:t>）：从语文方面详写叶圣陶先生为人的另一面</a:t>
            </a:r>
            <a:r>
              <a:rPr lang="en-US" altLang="zh-CN" sz="4400"/>
              <a:t>——</a:t>
            </a:r>
            <a:r>
              <a:rPr lang="zh-CN" altLang="en-US" sz="4400"/>
              <a:t>律己严</a:t>
            </a:r>
          </a:p>
          <a:p>
            <a:r>
              <a:rPr lang="zh-CN" altLang="en-US" sz="4400"/>
              <a:t>五（</a:t>
            </a:r>
            <a:r>
              <a:rPr lang="en-US" altLang="zh-CN" sz="4400"/>
              <a:t>9</a:t>
            </a:r>
            <a:r>
              <a:rPr lang="zh-CN" altLang="en-US" sz="4400"/>
              <a:t>）：谈学习和效仿叶先生品德的思考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81610"/>
            <a:ext cx="10515600" cy="549910"/>
          </a:xfrm>
        </p:spPr>
        <p:txBody>
          <a:bodyPr>
            <a:normAutofit fontScale="90000"/>
          </a:bodyPr>
          <a:lstStyle/>
          <a:p>
            <a:r>
              <a:rPr lang="zh-CN" altLang="en-US"/>
              <a:t>合作探究（分组讨论）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814705"/>
            <a:ext cx="10515600" cy="4351338"/>
          </a:xfrm>
        </p:spPr>
        <p:txBody>
          <a:bodyPr>
            <a:noAutofit/>
          </a:bodyPr>
          <a:lstStyle/>
          <a:p>
            <a:r>
              <a:rPr lang="en-US" altLang="zh-CN" sz="4000">
                <a:solidFill>
                  <a:srgbClr val="00B0F0"/>
                </a:solidFill>
              </a:rPr>
              <a:t>1.</a:t>
            </a:r>
            <a:r>
              <a:rPr lang="zh-CN" altLang="en-US" sz="4000">
                <a:solidFill>
                  <a:srgbClr val="00B0F0"/>
                </a:solidFill>
              </a:rPr>
              <a:t>本文记述了叶圣陶先生哪些品德？分别用了哪些事例进行说明？</a:t>
            </a:r>
          </a:p>
          <a:p>
            <a:r>
              <a:rPr lang="zh-CN" altLang="en-US" sz="4000" u="sng"/>
              <a:t>待人厚</a:t>
            </a:r>
            <a:r>
              <a:rPr lang="zh-CN" altLang="en-US" sz="4000"/>
              <a:t>：  （</a:t>
            </a:r>
            <a:r>
              <a:rPr lang="en-US" altLang="zh-CN" sz="4000"/>
              <a:t>1</a:t>
            </a:r>
            <a:r>
              <a:rPr lang="zh-CN" altLang="en-US" sz="4000"/>
              <a:t>）第</a:t>
            </a:r>
            <a:r>
              <a:rPr lang="en-US" altLang="zh-CN" sz="4000"/>
              <a:t>3</a:t>
            </a:r>
            <a:r>
              <a:rPr lang="zh-CN" altLang="en-US" sz="4000"/>
              <a:t>段：标点、修改文章</a:t>
            </a:r>
          </a:p>
          <a:p>
            <a:r>
              <a:rPr lang="zh-CN" altLang="en-US" sz="4000"/>
              <a:t>                    （</a:t>
            </a:r>
            <a:r>
              <a:rPr lang="en-US" altLang="zh-CN" sz="4000"/>
              <a:t>2</a:t>
            </a:r>
            <a:r>
              <a:rPr lang="zh-CN" altLang="en-US" sz="4000"/>
              <a:t>）第</a:t>
            </a:r>
            <a:r>
              <a:rPr lang="en-US" altLang="zh-CN" sz="4000"/>
              <a:t>4</a:t>
            </a:r>
            <a:r>
              <a:rPr lang="zh-CN" altLang="en-US" sz="4000"/>
              <a:t>段：送客</a:t>
            </a:r>
          </a:p>
          <a:p>
            <a:r>
              <a:rPr lang="zh-CN" altLang="en-US" sz="4000"/>
              <a:t>                    （</a:t>
            </a:r>
            <a:r>
              <a:rPr lang="en-US" altLang="zh-CN" sz="4000"/>
              <a:t>3</a:t>
            </a:r>
            <a:r>
              <a:rPr lang="zh-CN" altLang="en-US" sz="4000"/>
              <a:t>）第</a:t>
            </a:r>
            <a:r>
              <a:rPr lang="en-US" altLang="zh-CN" sz="4000"/>
              <a:t>5</a:t>
            </a:r>
            <a:r>
              <a:rPr lang="zh-CN" altLang="en-US" sz="4000"/>
              <a:t>段：复信</a:t>
            </a:r>
          </a:p>
          <a:p>
            <a:r>
              <a:rPr lang="zh-CN" altLang="en-US" sz="4000" u="sng"/>
              <a:t>律己严</a:t>
            </a:r>
            <a:r>
              <a:rPr lang="zh-CN" altLang="en-US" sz="4000"/>
              <a:t>：作文、做人，力求完美，以身作则，鞠躬尽瘁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6605" y="34480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altLang="zh-CN" b="1">
                <a:solidFill>
                  <a:srgbClr val="00B0F0"/>
                </a:solidFill>
              </a:rPr>
              <a:t>2.</a:t>
            </a:r>
            <a:r>
              <a:rPr lang="zh-CN" altLang="en-US" b="1">
                <a:solidFill>
                  <a:srgbClr val="00B0F0"/>
                </a:solidFill>
              </a:rPr>
              <a:t>作者用来一个什么词来表述叶圣陶先生的语文主张？这种风格具体讲的是什么？（用书上的原话回答）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51230"/>
          </a:xfrm>
        </p:spPr>
        <p:txBody>
          <a:bodyPr>
            <a:noAutofit/>
          </a:bodyPr>
          <a:lstStyle/>
          <a:p>
            <a:r>
              <a:rPr lang="en-US" altLang="zh-CN" sz="4000"/>
              <a:t>“</a:t>
            </a:r>
            <a:r>
              <a:rPr lang="zh-CN" altLang="en-US" sz="4000"/>
              <a:t>写话</a:t>
            </a:r>
            <a:r>
              <a:rPr lang="en-US" altLang="zh-CN" sz="4000"/>
              <a:t>”</a:t>
            </a:r>
            <a:r>
              <a:rPr lang="zh-CN" altLang="en-US" sz="4000"/>
              <a:t>。平易自然，鲜明简洁，细致恳切，念，顺口，听，悦耳，说像话还不够，就是话。还特别重视</a:t>
            </a:r>
            <a:r>
              <a:rPr lang="en-US" altLang="zh-CN" sz="4000"/>
              <a:t>“</a:t>
            </a:r>
            <a:r>
              <a:rPr lang="zh-CN" altLang="en-US" sz="4000"/>
              <a:t>简洁</a:t>
            </a:r>
            <a:r>
              <a:rPr lang="en-US" altLang="zh-CN" sz="4000"/>
              <a:t>”</a:t>
            </a:r>
            <a:r>
              <a:rPr lang="zh-CN" altLang="en-US" sz="4000"/>
              <a:t>。</a:t>
            </a:r>
          </a:p>
          <a:p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663575" y="3948430"/>
            <a:ext cx="10742295" cy="131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00B0F0"/>
                </a:solidFill>
              </a:rPr>
              <a:t>3.</a:t>
            </a:r>
            <a:r>
              <a:rPr lang="zh-CN" altLang="en-US" sz="4000" b="1">
                <a:solidFill>
                  <a:srgbClr val="00B0F0"/>
                </a:solidFill>
              </a:rPr>
              <a:t>为什么叶圣陶先生的语文主张应该受到高度重视，作者从哪些方面进行了论述？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/>
              <a:t>（</a:t>
            </a:r>
            <a:r>
              <a:rPr lang="en-US" altLang="zh-CN" sz="4000"/>
              <a:t>1</a:t>
            </a:r>
            <a:r>
              <a:rPr lang="zh-CN" altLang="en-US" sz="4000"/>
              <a:t>）从历史来看，用白话代替文言，言文一致，是大势所趋，是从理论到实践都已有了答案的，所以说是</a:t>
            </a:r>
            <a:r>
              <a:rPr lang="en-US" altLang="zh-CN" sz="4000"/>
              <a:t>“</a:t>
            </a:r>
            <a:r>
              <a:rPr lang="zh-CN" altLang="en-US" sz="4000"/>
              <a:t>不成问题</a:t>
            </a:r>
            <a:r>
              <a:rPr lang="en-US" altLang="zh-CN" sz="4000"/>
              <a:t>”</a:t>
            </a:r>
            <a:r>
              <a:rPr lang="zh-CN" altLang="en-US" sz="4000"/>
              <a:t>。</a:t>
            </a:r>
          </a:p>
          <a:p>
            <a:r>
              <a:rPr lang="zh-CN" altLang="en-US" sz="4000"/>
              <a:t>（</a:t>
            </a:r>
            <a:r>
              <a:rPr lang="en-US" altLang="zh-CN" sz="4000"/>
              <a:t>2</a:t>
            </a:r>
            <a:r>
              <a:rPr lang="zh-CN" altLang="en-US" sz="4000"/>
              <a:t>）从现实看，叶先生</a:t>
            </a:r>
            <a:r>
              <a:rPr lang="en-US" altLang="zh-CN" sz="4000"/>
              <a:t>“</a:t>
            </a:r>
            <a:r>
              <a:rPr lang="zh-CN" altLang="en-US" sz="4000"/>
              <a:t>写话</a:t>
            </a:r>
            <a:r>
              <a:rPr lang="en-US" altLang="zh-CN" sz="4000"/>
              <a:t>”</a:t>
            </a:r>
            <a:r>
              <a:rPr lang="zh-CN" altLang="en-US" sz="4000"/>
              <a:t>的主张是切中时症的。</a:t>
            </a:r>
          </a:p>
          <a:p>
            <a:r>
              <a:rPr lang="zh-CN" altLang="en-US" sz="4000"/>
              <a:t>（时症：脱离口语甚至有意远离口语的文风，正在制造</a:t>
            </a:r>
            <a:r>
              <a:rPr lang="en-US" altLang="zh-CN" sz="4000"/>
              <a:t>“</a:t>
            </a:r>
            <a:r>
              <a:rPr lang="zh-CN" altLang="en-US" sz="4000"/>
              <a:t>新文言</a:t>
            </a:r>
            <a:r>
              <a:rPr lang="en-US" altLang="zh-CN" sz="4000"/>
              <a:t>”</a:t>
            </a:r>
            <a:r>
              <a:rPr lang="zh-CN" altLang="en-US" sz="4000"/>
              <a:t>）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140" y="38735"/>
            <a:ext cx="10515600" cy="754380"/>
          </a:xfrm>
        </p:spPr>
        <p:txBody>
          <a:bodyPr>
            <a:normAutofit/>
          </a:bodyPr>
          <a:lstStyle/>
          <a:p>
            <a:r>
              <a:rPr lang="zh-CN" altLang="en-US"/>
              <a:t>检测知识点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" y="641350"/>
            <a:ext cx="11884025" cy="4351655"/>
          </a:xfrm>
        </p:spPr>
        <p:txBody>
          <a:bodyPr>
            <a:noAutofit/>
          </a:bodyPr>
          <a:lstStyle/>
          <a:p>
            <a:r>
              <a:rPr lang="en-US" altLang="zh-CN" sz="3600"/>
              <a:t>1.</a:t>
            </a:r>
            <a:r>
              <a:rPr lang="zh-CN" altLang="en-US" sz="3600"/>
              <a:t>叶圣陶，又名</a:t>
            </a:r>
            <a:r>
              <a:rPr lang="en-US" altLang="zh-CN" sz="3600"/>
              <a:t>_____</a:t>
            </a:r>
            <a:r>
              <a:rPr lang="zh-CN" altLang="en-US" sz="3600"/>
              <a:t>，二十世纪著名作家、</a:t>
            </a:r>
            <a:r>
              <a:rPr lang="en-US" altLang="zh-CN" sz="3600"/>
              <a:t>_______</a:t>
            </a:r>
            <a:r>
              <a:rPr lang="zh-CN" altLang="en-US" sz="3600"/>
              <a:t>、</a:t>
            </a:r>
            <a:r>
              <a:rPr lang="en-US" altLang="zh-CN" sz="3600"/>
              <a:t>_______</a:t>
            </a:r>
            <a:r>
              <a:rPr lang="zh-CN" altLang="en-US" sz="3600"/>
              <a:t>、</a:t>
            </a:r>
            <a:r>
              <a:rPr lang="en-US" altLang="zh-CN" sz="3600"/>
              <a:t>_________</a:t>
            </a:r>
            <a:r>
              <a:rPr lang="zh-CN" altLang="en-US" sz="3600"/>
              <a:t>。</a:t>
            </a:r>
          </a:p>
          <a:p>
            <a:r>
              <a:rPr lang="en-US" altLang="zh-CN" sz="3600"/>
              <a:t>2.</a:t>
            </a:r>
            <a:r>
              <a:rPr lang="zh-CN" altLang="en-US" sz="3600"/>
              <a:t>张中行事当代知名</a:t>
            </a:r>
            <a:r>
              <a:rPr lang="en-US" altLang="zh-CN" sz="3600"/>
              <a:t>______</a:t>
            </a:r>
            <a:r>
              <a:rPr lang="zh-CN" altLang="en-US" sz="3600"/>
              <a:t>、</a:t>
            </a:r>
            <a:r>
              <a:rPr lang="en-US" altLang="zh-CN" sz="3600"/>
              <a:t>______</a:t>
            </a:r>
            <a:r>
              <a:rPr lang="zh-CN" altLang="en-US" sz="3600"/>
              <a:t>家、</a:t>
            </a:r>
            <a:r>
              <a:rPr lang="en-US" altLang="zh-CN" sz="3600"/>
              <a:t>_______</a:t>
            </a:r>
            <a:r>
              <a:rPr lang="zh-CN" altLang="en-US" sz="3600"/>
              <a:t>家。</a:t>
            </a:r>
          </a:p>
          <a:p>
            <a:r>
              <a:rPr lang="en-US" altLang="zh-CN" sz="3600"/>
              <a:t>3.</a:t>
            </a:r>
            <a:r>
              <a:rPr lang="zh-CN" altLang="en-US" sz="3600"/>
              <a:t>本文记述的叶圣陶先生在语文方面的两个主要主张是</a:t>
            </a:r>
            <a:r>
              <a:rPr lang="en-US" altLang="zh-CN" sz="3600"/>
              <a:t>_______</a:t>
            </a:r>
            <a:r>
              <a:rPr lang="zh-CN" altLang="en-US" sz="3600"/>
              <a:t>、</a:t>
            </a:r>
            <a:r>
              <a:rPr lang="en-US" altLang="zh-CN" sz="3600"/>
              <a:t>_______</a:t>
            </a:r>
            <a:r>
              <a:rPr lang="zh-CN" altLang="en-US" sz="3600"/>
              <a:t>。</a:t>
            </a:r>
          </a:p>
          <a:p>
            <a:r>
              <a:rPr lang="en-US" altLang="zh-CN" sz="3600"/>
              <a:t>4.</a:t>
            </a:r>
            <a:r>
              <a:rPr lang="zh-CN" altLang="en-US" sz="3600"/>
              <a:t>叶先生认为，</a:t>
            </a:r>
            <a:r>
              <a:rPr lang="en-US" altLang="zh-CN" sz="3600"/>
              <a:t>“</a:t>
            </a:r>
            <a:r>
              <a:rPr lang="zh-CN" altLang="en-US" sz="3600"/>
              <a:t>做</a:t>
            </a:r>
            <a:r>
              <a:rPr lang="en-US" altLang="zh-CN" sz="3600"/>
              <a:t>”</a:t>
            </a:r>
            <a:r>
              <a:rPr lang="zh-CN" altLang="en-US" sz="3600"/>
              <a:t>的意思是行动，</a:t>
            </a:r>
            <a:r>
              <a:rPr lang="en-US" altLang="zh-CN" sz="3600"/>
              <a:t>“</a:t>
            </a:r>
            <a:r>
              <a:rPr lang="zh-CN" altLang="en-US" sz="3600"/>
              <a:t>作</a:t>
            </a:r>
            <a:r>
              <a:rPr lang="en-US" altLang="zh-CN" sz="3600"/>
              <a:t>”</a:t>
            </a:r>
            <a:r>
              <a:rPr lang="zh-CN" altLang="en-US" sz="3600"/>
              <a:t>的意思是</a:t>
            </a:r>
            <a:r>
              <a:rPr lang="en-US" altLang="zh-CN" sz="3600"/>
              <a:t>__________</a:t>
            </a:r>
            <a:r>
              <a:rPr lang="zh-CN" altLang="en-US" sz="3600"/>
              <a:t>。</a:t>
            </a:r>
          </a:p>
          <a:p>
            <a:r>
              <a:rPr lang="en-US" altLang="zh-CN" sz="3600"/>
              <a:t>5.</a:t>
            </a:r>
            <a:r>
              <a:rPr lang="zh-CN" altLang="en-US" sz="3600"/>
              <a:t>《叶圣陶先生二三事》是一篇</a:t>
            </a:r>
            <a:r>
              <a:rPr lang="en-US" altLang="zh-CN" sz="3600"/>
              <a:t>____________</a:t>
            </a:r>
            <a:r>
              <a:rPr lang="zh-CN" altLang="en-US" sz="3600"/>
              <a:t>散文。</a:t>
            </a:r>
          </a:p>
          <a:p>
            <a:r>
              <a:rPr lang="en-US" altLang="zh-CN" sz="3600"/>
              <a:t>6.</a:t>
            </a:r>
            <a:r>
              <a:rPr lang="zh-CN" altLang="en-US" sz="3600"/>
              <a:t>通读《叶圣陶先生二三事》全文，说说张中行选取了叶圣陶先生的哪几件事情，从中可看出叶先生是个什么样的人。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307715" y="641350"/>
            <a:ext cx="166306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叶绍钧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250680" y="589915"/>
            <a:ext cx="144970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教育家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8140" y="1090295"/>
            <a:ext cx="160274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编辑家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204720" y="1196975"/>
            <a:ext cx="25323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社会活动家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441190" y="1733550"/>
            <a:ext cx="109220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学者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268720" y="1733550"/>
            <a:ext cx="16440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哲学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913495" y="1733550"/>
            <a:ext cx="16948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散文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87350" y="2897505"/>
            <a:ext cx="157226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写话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470150" y="2867025"/>
            <a:ext cx="128651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简洁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58140" y="3928745"/>
            <a:ext cx="217487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充当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11975" y="4439285"/>
            <a:ext cx="207327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00B0F0"/>
                </a:solidFill>
              </a:rPr>
              <a:t>记人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972</Words>
  <Application>Microsoft Macintosh PowerPoint</Application>
  <PresentationFormat>自定义</PresentationFormat>
  <Paragraphs>68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 叶圣陶的二三事</vt:lpstr>
      <vt:lpstr>第一课时</vt:lpstr>
      <vt:lpstr>PowerPoint 演示文稿</vt:lpstr>
      <vt:lpstr>PowerPoint 演示文稿</vt:lpstr>
      <vt:lpstr>整体感知</vt:lpstr>
      <vt:lpstr>合作探究（分组讨论）</vt:lpstr>
      <vt:lpstr>2.作者用来一个什么词来表述叶圣陶先生的语文主张？这种风格具体讲的是什么？（用书上的原话回答）</vt:lpstr>
      <vt:lpstr>PowerPoint 演示文稿</vt:lpstr>
      <vt:lpstr>检测知识点</vt:lpstr>
      <vt:lpstr>PowerPoint 演示文稿</vt:lpstr>
      <vt:lpstr>第二课时</vt:lpstr>
      <vt:lpstr>合作探究</vt:lpstr>
      <vt:lpstr>以小见大</vt:lpstr>
      <vt:lpstr>检测知识点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叶圣陶的二三事</dc:title>
  <dc:creator/>
  <cp:lastModifiedBy>apple apple</cp:lastModifiedBy>
  <cp:revision>4</cp:revision>
  <dcterms:created xsi:type="dcterms:W3CDTF">2015-05-05T08:02:00Z</dcterms:created>
  <dcterms:modified xsi:type="dcterms:W3CDTF">2017-02-21T08:56:25Z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